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1"/>
  </p:notesMasterIdLst>
  <p:sldIdLst>
    <p:sldId id="262" r:id="rId5"/>
    <p:sldId id="263" r:id="rId6"/>
    <p:sldId id="552" r:id="rId7"/>
    <p:sldId id="550" r:id="rId8"/>
    <p:sldId id="554" r:id="rId9"/>
    <p:sldId id="553" r:id="rId10"/>
  </p:sldIdLst>
  <p:sldSz cx="12192000" cy="685800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9" autoAdjust="0"/>
    <p:restoredTop sz="90065" autoAdjust="0"/>
  </p:normalViewPr>
  <p:slideViewPr>
    <p:cSldViewPr snapToGrid="0">
      <p:cViewPr varScale="1">
        <p:scale>
          <a:sx n="102" d="100"/>
          <a:sy n="102" d="100"/>
        </p:scale>
        <p:origin x="534" y="114"/>
      </p:cViewPr>
      <p:guideLst/>
    </p:cSldViewPr>
  </p:slideViewPr>
  <p:outlineViewPr>
    <p:cViewPr>
      <p:scale>
        <a:sx n="33" d="100"/>
        <a:sy n="33" d="100"/>
      </p:scale>
      <p:origin x="0" y="-3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8" d="100"/>
        <a:sy n="118" d="100"/>
      </p:scale>
      <p:origin x="0" y="-5410"/>
    </p:cViewPr>
  </p:sorterViewPr>
  <p:notesViewPr>
    <p:cSldViewPr snapToGrid="0">
      <p:cViewPr varScale="1">
        <p:scale>
          <a:sx n="72" d="100"/>
          <a:sy n="72" d="100"/>
        </p:scale>
        <p:origin x="29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686D7-C247-4346-A7F3-07C9F01B854C}" type="datetimeFigureOut">
              <a:rPr lang="en-GB" smtClean="0"/>
              <a:t>20/12/2022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176CD-4AFF-4DF7-8424-FD8F703923E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781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176CD-4AFF-4DF7-8424-FD8F703923E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5941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176CD-4AFF-4DF7-8424-FD8F703923EB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442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6FBA6-AD5D-4018-AEEB-445609EFE778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438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6FBA6-AD5D-4018-AEEB-445609EFE778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9492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176CD-4AFF-4DF7-8424-FD8F703923EB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608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9436-CAD7-415E-873A-9119D1A17909}" type="datetimeFigureOut">
              <a:rPr lang="en-GB" smtClean="0"/>
              <a:t>20/12/2022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AA7A-3ABB-408E-B5B3-11AAD49DEF5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394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9436-CAD7-415E-873A-9119D1A17909}" type="datetimeFigureOut">
              <a:rPr lang="en-GB" smtClean="0"/>
              <a:t>20/12/2022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AA7A-3ABB-408E-B5B3-11AAD49DEF5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594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9436-CAD7-415E-873A-9119D1A17909}" type="datetimeFigureOut">
              <a:rPr lang="en-GB" smtClean="0"/>
              <a:t>20/12/2022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AA7A-3ABB-408E-B5B3-11AAD49DEF5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4257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9436-CAD7-415E-873A-9119D1A17909}" type="datetimeFigureOut">
              <a:rPr lang="en-GB" smtClean="0"/>
              <a:t>20/12/2022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AA7A-3ABB-408E-B5B3-11AAD49DEF5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741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9436-CAD7-415E-873A-9119D1A17909}" type="datetimeFigureOut">
              <a:rPr lang="en-GB" smtClean="0"/>
              <a:t>20/12/2022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AA7A-3ABB-408E-B5B3-11AAD49DEF5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681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9436-CAD7-415E-873A-9119D1A17909}" type="datetimeFigureOut">
              <a:rPr lang="en-GB" smtClean="0"/>
              <a:t>20/12/2022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AA7A-3ABB-408E-B5B3-11AAD49DEF5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48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9436-CAD7-415E-873A-9119D1A17909}" type="datetimeFigureOut">
              <a:rPr lang="en-GB" smtClean="0"/>
              <a:t>20/12/2022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AA7A-3ABB-408E-B5B3-11AAD49DEF5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9436-CAD7-415E-873A-9119D1A17909}" type="datetimeFigureOut">
              <a:rPr lang="en-GB" smtClean="0"/>
              <a:t>20/12/2022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AA7A-3ABB-408E-B5B3-11AAD49DEF5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022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9436-CAD7-415E-873A-9119D1A17909}" type="datetimeFigureOut">
              <a:rPr lang="en-GB" smtClean="0"/>
              <a:t>20/12/2022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AA7A-3ABB-408E-B5B3-11AAD49DEF5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9175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9436-CAD7-415E-873A-9119D1A17909}" type="datetimeFigureOut">
              <a:rPr lang="en-GB" smtClean="0"/>
              <a:t>20/12/2022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AA7A-3ABB-408E-B5B3-11AAD49DEF5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990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9436-CAD7-415E-873A-9119D1A17909}" type="datetimeFigureOut">
              <a:rPr lang="en-GB" smtClean="0"/>
              <a:t>20/12/2022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AA7A-3ABB-408E-B5B3-11AAD49DEF5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239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59436-CAD7-415E-873A-9119D1A17909}" type="datetimeFigureOut">
              <a:rPr lang="en-GB" smtClean="0"/>
              <a:t>20/12/2022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1AA7A-3ABB-408E-B5B3-11AAD49DEF5B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C4A2F4-8F20-4FAE-A0DC-3F2EA7549BCB}"/>
              </a:ext>
            </a:extLst>
          </p:cNvPr>
          <p:cNvPicPr/>
          <p:nvPr userDrawn="1"/>
        </p:nvPicPr>
        <p:blipFill>
          <a:blip r:embed="rId13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927" y="141395"/>
            <a:ext cx="3315202" cy="1439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6DBB62-BAC2-4AE3-A4B8-6B02B5609ED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5150"/>
            <a:ext cx="12192000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1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DC76A0-2698-4425-8990-34CF26137B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Bolton’s Town Deal – Projects Update 8</a:t>
            </a:r>
            <a:r>
              <a:rPr lang="en-GB" b="1" baseline="30000" dirty="0"/>
              <a:t>th</a:t>
            </a:r>
            <a:r>
              <a:rPr lang="en-GB" b="1" dirty="0"/>
              <a:t> December 2022</a:t>
            </a:r>
            <a:br>
              <a:rPr lang="en-GB" b="1" dirty="0"/>
            </a:br>
            <a:r>
              <a:rPr lang="en-GB" b="1" dirty="0"/>
              <a:t>Public Realm only</a:t>
            </a:r>
          </a:p>
        </p:txBody>
      </p:sp>
    </p:spTree>
    <p:extLst>
      <p:ext uri="{BB962C8B-B14F-4D97-AF65-F5344CB8AC3E}">
        <p14:creationId xmlns:p14="http://schemas.microsoft.com/office/powerpoint/2010/main" val="1657671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2DFD4-C1CC-446A-B1EA-360313C8F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162" y="365125"/>
            <a:ext cx="8910637" cy="1325563"/>
          </a:xfrm>
        </p:spPr>
        <p:txBody>
          <a:bodyPr/>
          <a:lstStyle/>
          <a:p>
            <a:r>
              <a:rPr lang="en-GB" b="1" dirty="0"/>
              <a:t>Recap on Progress to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9C8D0-6D2F-4312-AEA0-18736C30C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24"/>
            <a:ext cx="10515600" cy="497205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Development of Town Investment Plan</a:t>
            </a:r>
          </a:p>
          <a:p>
            <a:pPr lvl="1"/>
            <a:r>
              <a:rPr lang="en-GB" dirty="0"/>
              <a:t>Community engagement and development of the Town Investment Plan - Summer 2020 to MHCLG – now DLUHC</a:t>
            </a:r>
          </a:p>
          <a:p>
            <a:pPr lvl="1"/>
            <a:r>
              <a:rPr lang="en-GB" dirty="0"/>
              <a:t>Identified and prioritised 4 projects</a:t>
            </a:r>
          </a:p>
          <a:p>
            <a:pPr lvl="2"/>
            <a:r>
              <a:rPr lang="en-GB" dirty="0"/>
              <a:t>Wellsprings- creation of hub for digital and cultural businesses</a:t>
            </a:r>
          </a:p>
          <a:p>
            <a:pPr lvl="2"/>
            <a:r>
              <a:rPr lang="en-GB" dirty="0"/>
              <a:t>Bolton Market upgrades</a:t>
            </a:r>
          </a:p>
          <a:p>
            <a:pPr lvl="2"/>
            <a:r>
              <a:rPr lang="en-GB" dirty="0"/>
              <a:t>Bolton Library &amp; Museum Upgrades</a:t>
            </a:r>
          </a:p>
          <a:p>
            <a:pPr lvl="2"/>
            <a:r>
              <a:rPr lang="en-GB" dirty="0"/>
              <a:t>Public Realm Improvements</a:t>
            </a:r>
          </a:p>
          <a:p>
            <a:pPr lvl="1"/>
            <a:r>
              <a:rPr lang="en-GB" dirty="0"/>
              <a:t>Town Investment Plan submitted October 2020</a:t>
            </a:r>
          </a:p>
          <a:p>
            <a:r>
              <a:rPr lang="en-GB" dirty="0"/>
              <a:t>Funding Offer</a:t>
            </a:r>
          </a:p>
          <a:p>
            <a:pPr lvl="1"/>
            <a:r>
              <a:rPr lang="en-GB" dirty="0"/>
              <a:t>Accelerated Funding £1m July 2020</a:t>
            </a:r>
          </a:p>
          <a:p>
            <a:pPr lvl="1"/>
            <a:r>
              <a:rPr lang="en-GB" dirty="0"/>
              <a:t>Heads of Terms received March 2021</a:t>
            </a:r>
          </a:p>
          <a:p>
            <a:pPr lvl="1"/>
            <a:r>
              <a:rPr lang="en-GB" dirty="0"/>
              <a:t>Acceptance of funding offer following Board agreement March 23</a:t>
            </a:r>
            <a:r>
              <a:rPr lang="en-GB" baseline="30000" dirty="0"/>
              <a:t>rd</a:t>
            </a:r>
            <a:r>
              <a:rPr lang="en-GB" dirty="0"/>
              <a:t>. (£22.9m to support all four projects (£2.1m less than originally asked for)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5322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A3495-F833-4DB7-9AED-D9F761A37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365125"/>
            <a:ext cx="9010650" cy="1325563"/>
          </a:xfrm>
        </p:spPr>
        <p:txBody>
          <a:bodyPr/>
          <a:lstStyle/>
          <a:p>
            <a:r>
              <a:rPr lang="en-GB" b="1" dirty="0"/>
              <a:t>Recap on Progress to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36C8E-F5CE-4258-8D5F-C23280E45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8369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Development of Business Cases</a:t>
            </a:r>
          </a:p>
          <a:p>
            <a:pPr lvl="1"/>
            <a:r>
              <a:rPr lang="en-GB" dirty="0"/>
              <a:t>Appointment of Business Case specialist advisors – Savills March 2021</a:t>
            </a:r>
          </a:p>
          <a:p>
            <a:pPr lvl="1"/>
            <a:r>
              <a:rPr lang="en-GB" dirty="0"/>
              <a:t>Individual project costs reviewed and reprioritised May 2021.</a:t>
            </a:r>
          </a:p>
          <a:p>
            <a:pPr lvl="1"/>
            <a:r>
              <a:rPr lang="en-GB" dirty="0"/>
              <a:t>Business cases for all four projects submitted along with monitoring &amp; evaluation plan Nov 2021.</a:t>
            </a:r>
          </a:p>
          <a:p>
            <a:pPr lvl="1"/>
            <a:r>
              <a:rPr lang="en-GB" dirty="0"/>
              <a:t>Business Cases approved and signed off Feb 2022.</a:t>
            </a:r>
          </a:p>
          <a:p>
            <a:r>
              <a:rPr lang="en-GB" dirty="0"/>
              <a:t>Programme Delivery</a:t>
            </a:r>
          </a:p>
          <a:p>
            <a:pPr lvl="1"/>
            <a:r>
              <a:rPr lang="en-GB" dirty="0"/>
              <a:t>Multi-disciplinary Project teams established for each project with a lead Project Officer.</a:t>
            </a:r>
          </a:p>
          <a:p>
            <a:pPr lvl="1"/>
            <a:r>
              <a:rPr lang="en-GB" dirty="0"/>
              <a:t>Programme Manager overseeing all projects to keep on track.</a:t>
            </a:r>
          </a:p>
          <a:p>
            <a:pPr lvl="1"/>
            <a:r>
              <a:rPr lang="en-GB" dirty="0"/>
              <a:t>First payment drawn down March 2022.</a:t>
            </a:r>
          </a:p>
          <a:p>
            <a:pPr lvl="1"/>
            <a:r>
              <a:rPr lang="en-GB" dirty="0"/>
              <a:t>Second payment drawn down August 2022.</a:t>
            </a:r>
          </a:p>
          <a:p>
            <a:r>
              <a:rPr lang="en-GB" dirty="0"/>
              <a:t>All projects must be delivered by March 2026.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3532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0B8A7-52C0-4A50-AA39-CBCF72DE8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21" y="0"/>
            <a:ext cx="9010650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Public realm &amp; green spaces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804AEF-70A3-4A34-9628-BEA0C54CE2A5}"/>
              </a:ext>
            </a:extLst>
          </p:cNvPr>
          <p:cNvSpPr txBox="1"/>
          <p:nvPr/>
        </p:nvSpPr>
        <p:spPr>
          <a:xfrm>
            <a:off x="295277" y="1690690"/>
            <a:ext cx="5800723" cy="4716462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r>
              <a:rPr lang="en-GB" sz="1700" b="1" dirty="0"/>
              <a:t>Description: </a:t>
            </a:r>
          </a:p>
          <a:p>
            <a:r>
              <a:rPr lang="en-GB" sz="1700" dirty="0"/>
              <a:t>Improved public realm and new greenspace in the Cheadle Square area, covering refurbishment, public art installations, lighting and wayfinding.</a:t>
            </a:r>
          </a:p>
          <a:p>
            <a:endParaRPr lang="en-GB" sz="1700" b="1" dirty="0"/>
          </a:p>
          <a:p>
            <a:endParaRPr lang="en-GB" sz="1700" b="1" dirty="0"/>
          </a:p>
          <a:p>
            <a:r>
              <a:rPr lang="en-GB" sz="1700" b="1" dirty="0">
                <a:cs typeface="Calibri" panose="020F0502020204030204" pitchFamily="34" charset="0"/>
              </a:rPr>
              <a:t>Programme:</a:t>
            </a:r>
          </a:p>
          <a:p>
            <a:r>
              <a:rPr lang="en-GB" sz="1700" dirty="0">
                <a:cs typeface="Calibri" panose="020F0502020204030204" pitchFamily="34" charset="0"/>
              </a:rPr>
              <a:t>Blackhorse Street Phase 1			Final snagging ongoing</a:t>
            </a:r>
          </a:p>
          <a:p>
            <a:r>
              <a:rPr lang="en-GB" sz="1700" dirty="0">
                <a:cs typeface="Calibri" panose="020F0502020204030204" pitchFamily="34" charset="0"/>
              </a:rPr>
              <a:t>Cheadle Gardens				Oct 23 – May 24</a:t>
            </a:r>
          </a:p>
          <a:p>
            <a:r>
              <a:rPr lang="en-GB" sz="1700" dirty="0">
                <a:cs typeface="Calibri" panose="020F0502020204030204" pitchFamily="34" charset="0"/>
              </a:rPr>
              <a:t>Linear Park					Oct 23 – May 24</a:t>
            </a:r>
          </a:p>
          <a:p>
            <a:r>
              <a:rPr lang="en-GB" sz="1700">
                <a:cs typeface="Calibri" panose="020F0502020204030204" pitchFamily="34" charset="0"/>
              </a:rPr>
              <a:t>Cheadle Square	</a:t>
            </a:r>
            <a:r>
              <a:rPr lang="en-GB" sz="1700" dirty="0">
                <a:cs typeface="Calibri" panose="020F0502020204030204" pitchFamily="34" charset="0"/>
              </a:rPr>
              <a:t>				Oct 23 – Aug 24			</a:t>
            </a:r>
          </a:p>
          <a:p>
            <a:r>
              <a:rPr lang="en-GB" sz="1700" dirty="0">
                <a:cs typeface="Calibri" panose="020F0502020204030204" pitchFamily="34" charset="0"/>
              </a:rPr>
              <a:t>Blackhorse Street Phase 2			May 24 – Oct 24</a:t>
            </a:r>
          </a:p>
          <a:p>
            <a:endParaRPr lang="en-GB" sz="1700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r>
              <a:rPr lang="en-GB" sz="1700" b="1" dirty="0">
                <a:cs typeface="Calibri" panose="020F0502020204030204" pitchFamily="34" charset="0"/>
              </a:rPr>
              <a:t>Cost: £6.24m </a:t>
            </a:r>
            <a:endParaRPr lang="en-GB" sz="1700" dirty="0">
              <a:cs typeface="Calibri" panose="020F0502020204030204" pitchFamily="34" charset="0"/>
            </a:endParaRPr>
          </a:p>
          <a:p>
            <a:endParaRPr lang="en-GB" sz="1700" b="1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r>
              <a:rPr lang="en-GB" sz="1700" b="1" dirty="0">
                <a:cs typeface="Calibri" panose="020F0502020204030204" pitchFamily="34" charset="0"/>
              </a:rPr>
              <a:t>Challenges</a:t>
            </a:r>
            <a:r>
              <a:rPr lang="en-GB" sz="1700" dirty="0">
                <a:cs typeface="Calibri" panose="020F0502020204030204" pitchFamily="34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>
                <a:cs typeface="Calibri" panose="020F0502020204030204" pitchFamily="34" charset="0"/>
              </a:rPr>
              <a:t>Phasing around wider TC developments 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>
                <a:cs typeface="Calibri" panose="020F0502020204030204" pitchFamily="34" charset="0"/>
              </a:rPr>
              <a:t>Unforeseen costs below ground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>
                <a:cs typeface="Calibri" panose="020F0502020204030204" pitchFamily="34" charset="0"/>
              </a:rPr>
              <a:t>Rising costs and availability of materials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>
                <a:cs typeface="Calibri" panose="020F0502020204030204" pitchFamily="34" charset="0"/>
              </a:rPr>
              <a:t> Timeliness of utilities companies</a:t>
            </a:r>
            <a:endParaRPr lang="en-GB" sz="1700" dirty="0"/>
          </a:p>
          <a:p>
            <a:endParaRPr lang="en-GB" dirty="0">
              <a:latin typeface="Helvetica Neue" panose="020005030000000200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4C10D2-6EEF-46DF-9343-1D017E184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007" y="2008322"/>
            <a:ext cx="123986" cy="28413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5161DD-35AE-49B4-BE94-74DFB2184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007" y="2008322"/>
            <a:ext cx="4677536" cy="28413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24CFA1-31F5-4926-977F-BD4E5DEEF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7250" y="1690690"/>
            <a:ext cx="5611466" cy="420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09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0B8A7-52C0-4A50-AA39-CBCF72DE8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21" y="0"/>
            <a:ext cx="9010650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Public realm – Accelerated Funding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804AEF-70A3-4A34-9628-BEA0C54CE2A5}"/>
              </a:ext>
            </a:extLst>
          </p:cNvPr>
          <p:cNvSpPr txBox="1"/>
          <p:nvPr/>
        </p:nvSpPr>
        <p:spPr>
          <a:xfrm>
            <a:off x="295277" y="1690690"/>
            <a:ext cx="5800723" cy="471646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GB" sz="1700" b="1" dirty="0"/>
              <a:t>Description: </a:t>
            </a:r>
          </a:p>
          <a:p>
            <a:r>
              <a:rPr lang="en-GB" sz="1700" dirty="0"/>
              <a:t>Improved public realm and new greenspace in the Cheadle Square area, covering refurbishment and new public space.</a:t>
            </a:r>
          </a:p>
          <a:p>
            <a:endParaRPr lang="en-GB" sz="1700" b="1" dirty="0"/>
          </a:p>
          <a:p>
            <a:endParaRPr lang="en-GB" sz="1700" b="1" dirty="0"/>
          </a:p>
          <a:p>
            <a:r>
              <a:rPr lang="en-GB" sz="1700" b="1" dirty="0">
                <a:cs typeface="Calibri" panose="020F0502020204030204" pitchFamily="34" charset="0"/>
              </a:rPr>
              <a:t>Programme:</a:t>
            </a:r>
          </a:p>
          <a:p>
            <a:r>
              <a:rPr lang="en-GB" sz="1700" dirty="0">
                <a:cs typeface="Calibri" panose="020F0502020204030204" pitchFamily="34" charset="0"/>
              </a:rPr>
              <a:t>Howell Croft/Ashburner Street		Final snagging ongoing</a:t>
            </a:r>
          </a:p>
          <a:p>
            <a:r>
              <a:rPr lang="en-GB" sz="1700" dirty="0">
                <a:cs typeface="Calibri" panose="020F0502020204030204" pitchFamily="34" charset="0"/>
              </a:rPr>
              <a:t>Elizabeth Park					Jan 23 – July 23</a:t>
            </a:r>
          </a:p>
          <a:p>
            <a:endParaRPr lang="en-GB" sz="1700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r>
              <a:rPr lang="en-GB" sz="1700" b="1" dirty="0">
                <a:cs typeface="Calibri" panose="020F0502020204030204" pitchFamily="34" charset="0"/>
              </a:rPr>
              <a:t>Cost: £1m </a:t>
            </a:r>
            <a:endParaRPr lang="en-GB" sz="1700" dirty="0">
              <a:cs typeface="Calibri" panose="020F0502020204030204" pitchFamily="34" charset="0"/>
            </a:endParaRPr>
          </a:p>
          <a:p>
            <a:endParaRPr lang="en-GB" sz="1700" b="1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r>
              <a:rPr lang="en-GB" sz="1700" b="1" dirty="0">
                <a:cs typeface="Calibri" panose="020F0502020204030204" pitchFamily="34" charset="0"/>
              </a:rPr>
              <a:t>Challenges:</a:t>
            </a:r>
          </a:p>
          <a:p>
            <a:r>
              <a:rPr lang="en-GB" sz="1700" dirty="0">
                <a:cs typeface="Calibri" panose="020F0502020204030204" pitchFamily="34" charset="0"/>
              </a:rPr>
              <a:t>Phasing around wider TC developments  </a:t>
            </a:r>
          </a:p>
          <a:p>
            <a:r>
              <a:rPr lang="en-GB" sz="1700" dirty="0">
                <a:cs typeface="Calibri" panose="020F0502020204030204" pitchFamily="34" charset="0"/>
              </a:rPr>
              <a:t>Unforeseen costs below ground</a:t>
            </a:r>
          </a:p>
          <a:p>
            <a:r>
              <a:rPr lang="en-GB" sz="1700" dirty="0">
                <a:cs typeface="Calibri" panose="020F0502020204030204" pitchFamily="34" charset="0"/>
              </a:rPr>
              <a:t>Rising costs and availability of materials</a:t>
            </a:r>
          </a:p>
          <a:p>
            <a:r>
              <a:rPr lang="en-GB" sz="1700" b="1" dirty="0">
                <a:cs typeface="Calibri" panose="020F0502020204030204" pitchFamily="34" charset="0"/>
              </a:rPr>
              <a:t>T</a:t>
            </a:r>
            <a:r>
              <a:rPr lang="en-GB" sz="1700" dirty="0">
                <a:cs typeface="Calibri" panose="020F0502020204030204" pitchFamily="34" charset="0"/>
              </a:rPr>
              <a:t>imeliness of utilities companies</a:t>
            </a:r>
            <a:endParaRPr lang="en-GB" sz="1700" dirty="0"/>
          </a:p>
          <a:p>
            <a:endParaRPr lang="en-GB" dirty="0">
              <a:latin typeface="Helvetica Neue" panose="020005030000000200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4C10D2-6EEF-46DF-9343-1D017E184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007" y="2008322"/>
            <a:ext cx="123986" cy="28413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5161DD-35AE-49B4-BE94-74DFB2184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007" y="2008322"/>
            <a:ext cx="4677536" cy="2841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13A31B-E97A-C405-1A27-F4D0C7199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25568" y="1885990"/>
            <a:ext cx="5161592" cy="378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86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FE403-4D2C-44EA-A240-35CABFCA0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7513F82-3496-60EE-BBCB-4006677E4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820549"/>
              </p:ext>
            </p:extLst>
          </p:nvPr>
        </p:nvGraphicFramePr>
        <p:xfrm>
          <a:off x="1163640" y="881743"/>
          <a:ext cx="10190159" cy="5239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5737">
                  <a:extLst>
                    <a:ext uri="{9D8B030D-6E8A-4147-A177-3AD203B41FA5}">
                      <a16:colId xmlns:a16="http://schemas.microsoft.com/office/drawing/2014/main" val="1835011610"/>
                    </a:ext>
                  </a:extLst>
                </a:gridCol>
                <a:gridCol w="1455737">
                  <a:extLst>
                    <a:ext uri="{9D8B030D-6E8A-4147-A177-3AD203B41FA5}">
                      <a16:colId xmlns:a16="http://schemas.microsoft.com/office/drawing/2014/main" val="3279560402"/>
                    </a:ext>
                  </a:extLst>
                </a:gridCol>
                <a:gridCol w="1455737">
                  <a:extLst>
                    <a:ext uri="{9D8B030D-6E8A-4147-A177-3AD203B41FA5}">
                      <a16:colId xmlns:a16="http://schemas.microsoft.com/office/drawing/2014/main" val="2268076872"/>
                    </a:ext>
                  </a:extLst>
                </a:gridCol>
                <a:gridCol w="1455737">
                  <a:extLst>
                    <a:ext uri="{9D8B030D-6E8A-4147-A177-3AD203B41FA5}">
                      <a16:colId xmlns:a16="http://schemas.microsoft.com/office/drawing/2014/main" val="3589138682"/>
                    </a:ext>
                  </a:extLst>
                </a:gridCol>
                <a:gridCol w="1455737">
                  <a:extLst>
                    <a:ext uri="{9D8B030D-6E8A-4147-A177-3AD203B41FA5}">
                      <a16:colId xmlns:a16="http://schemas.microsoft.com/office/drawing/2014/main" val="1806739053"/>
                    </a:ext>
                  </a:extLst>
                </a:gridCol>
                <a:gridCol w="1455737">
                  <a:extLst>
                    <a:ext uri="{9D8B030D-6E8A-4147-A177-3AD203B41FA5}">
                      <a16:colId xmlns:a16="http://schemas.microsoft.com/office/drawing/2014/main" val="3509293800"/>
                    </a:ext>
                  </a:extLst>
                </a:gridCol>
                <a:gridCol w="1455737">
                  <a:extLst>
                    <a:ext uri="{9D8B030D-6E8A-4147-A177-3AD203B41FA5}">
                      <a16:colId xmlns:a16="http://schemas.microsoft.com/office/drawing/2014/main" val="2522725355"/>
                    </a:ext>
                  </a:extLst>
                </a:gridCol>
              </a:tblGrid>
              <a:tr h="603916">
                <a:tc>
                  <a:txBody>
                    <a:bodyPr/>
                    <a:lstStyle/>
                    <a:p>
                      <a:r>
                        <a:rPr lang="en-GB" dirty="0"/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Towns Fund Allocation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Other Funding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Total Project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Spend to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Project RAG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738159"/>
                  </a:ext>
                </a:extLst>
              </a:tr>
              <a:tr h="690849">
                <a:tc>
                  <a:txBody>
                    <a:bodyPr/>
                    <a:lstStyle/>
                    <a:p>
                      <a:r>
                        <a:rPr lang="en-GB" b="1" dirty="0"/>
                        <a:t>Library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£3.73m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£700k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£4.43m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£359k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On 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Add funding secured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763144"/>
                  </a:ext>
                </a:extLst>
              </a:tr>
              <a:tr h="657407">
                <a:tc>
                  <a:txBody>
                    <a:bodyPr/>
                    <a:lstStyle/>
                    <a:p>
                      <a:r>
                        <a:rPr lang="en-GB" b="1" dirty="0"/>
                        <a:t>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£5.59m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£5.59m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£1.23m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On 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Progressing well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186316"/>
                  </a:ext>
                </a:extLst>
              </a:tr>
              <a:tr h="657407">
                <a:tc>
                  <a:txBody>
                    <a:bodyPr/>
                    <a:lstStyle/>
                    <a:p>
                      <a:r>
                        <a:rPr lang="en-GB" b="1" dirty="0"/>
                        <a:t>Wellsprings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£6.92m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£1.9m*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£8.82m*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£150k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Delayed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UKSPF Bid submitted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803674"/>
                  </a:ext>
                </a:extLst>
              </a:tr>
              <a:tr h="657407">
                <a:tc>
                  <a:txBody>
                    <a:bodyPr/>
                    <a:lstStyle/>
                    <a:p>
                      <a:r>
                        <a:rPr lang="en-GB" b="1" dirty="0"/>
                        <a:t>Public Realm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£7.24m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£7.24m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£1.56m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On 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Includes £1m accelerated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218172"/>
                  </a:ext>
                </a:extLst>
              </a:tr>
              <a:tr h="657407">
                <a:tc>
                  <a:txBody>
                    <a:bodyPr/>
                    <a:lstStyle/>
                    <a:p>
                      <a:r>
                        <a:rPr lang="en-GB" b="1" dirty="0"/>
                        <a:t>Cultural Dev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£221k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£221k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Linked to Wellsprings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659460"/>
                  </a:ext>
                </a:extLst>
              </a:tr>
              <a:tr h="655688">
                <a:tc>
                  <a:txBody>
                    <a:bodyPr/>
                    <a:lstStyle/>
                    <a:p>
                      <a:r>
                        <a:rPr lang="en-GB" b="1" dirty="0"/>
                        <a:t>Cost Control/</a:t>
                      </a:r>
                      <a:r>
                        <a:rPr lang="en-GB" b="1" dirty="0" err="1"/>
                        <a:t>Mgt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£185k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£185k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£45k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Governance and external validation of cost challenges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120858"/>
                  </a:ext>
                </a:extLst>
              </a:tr>
              <a:tr h="623292">
                <a:tc>
                  <a:txBody>
                    <a:bodyPr/>
                    <a:lstStyle/>
                    <a:p>
                      <a:r>
                        <a:rPr lang="en-GB" b="1" dirty="0"/>
                        <a:t>Totals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£23.9m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£2.6m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£26.5m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£3.34m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FF0000"/>
                          </a:solidFill>
                        </a:rPr>
                        <a:t>* Require additional funding 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832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697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Coverage xmlns="http://schemas.microsoft.com/sharepoint/v3/fields" xsi:nil="true"/>
    <_Relation xmlns="http://schemas.microsoft.com/sharepoint/v3/fields" xsi:nil="true"/>
    <document_x0020_type xmlns="d2551eac-90b8-48b2-b5e3-6ab68438436a">Templates</document_x0020_type>
    <Language xmlns="http://schemas.microsoft.com/sharepoint/v3" xsi:nil="true"/>
    <Description0 xmlns="d2551eac-90b8-48b2-b5e3-6ab68438436a" xsi:nil="true"/>
    <PID_x0020_number_x0020_and_x0020_Local_x0020_service_x0020_name xmlns="d2551eac-90b8-48b2-b5e3-6ab68438436a" xsi:nil="true"/>
    <Expiry_x0020_date xmlns="d2551eac-90b8-48b2-b5e3-6ab68438436a" xsi:nil="true"/>
    <AKA xmlns="d2551eac-90b8-48b2-b5e3-6ab68438436a" xsi:nil="true"/>
    <Audience xmlns="d2551eac-90b8-48b2-b5e3-6ab68438436a" xsi:nil="true"/>
    <Rights_x003a_Access xmlns="d2551eac-90b8-48b2-b5e3-6ab68438436a">internal</Rights_x003a_Access>
    <Rights_x003a_protective_x0020_marking xmlns="d2551eac-90b8-48b2-b5e3-6ab68438436a">unclassified</Rights_x003a_protective_x0020_marking>
    <text xmlns="d2551eac-90b8-48b2-b5e3-6ab68438436a" xsi:nil="true"/>
    <numeric xmlns="d2551eac-90b8-48b2-b5e3-6ab68438436a" xsi:nil="true"/>
    <StartDate xmlns="http://schemas.microsoft.com/sharepoint/v3">2019-06-17T23:00:00+00:00</StartDa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2B40A324975D4682A77064A4CC3AC5" ma:contentTypeVersion="48" ma:contentTypeDescription="Create a new document." ma:contentTypeScope="" ma:versionID="1a231cbc45211d12a86bbdfbbfc6aaba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xmlns:ns3="d2551eac-90b8-48b2-b5e3-6ab68438436a" xmlns:ns4="efb5530b-5cee-4453-92e3-8722550aa1a3" targetNamespace="http://schemas.microsoft.com/office/2006/metadata/properties" ma:root="true" ma:fieldsID="6824ac51b06cb50c0be84336b96f0337" ns1:_="" ns2:_="" ns3:_="" ns4:_="">
    <xsd:import namespace="http://schemas.microsoft.com/sharepoint/v3"/>
    <xsd:import namespace="http://schemas.microsoft.com/sharepoint/v3/fields"/>
    <xsd:import namespace="d2551eac-90b8-48b2-b5e3-6ab68438436a"/>
    <xsd:import namespace="efb5530b-5cee-4453-92e3-8722550aa1a3"/>
    <xsd:element name="properties">
      <xsd:complexType>
        <xsd:sequence>
          <xsd:element name="documentManagement">
            <xsd:complexType>
              <xsd:all>
                <xsd:element ref="ns2:_Coverage" minOccurs="0"/>
                <xsd:element ref="ns1:Language" minOccurs="0"/>
                <xsd:element ref="ns2:_Relation" minOccurs="0"/>
                <xsd:element ref="ns1:StartDate" minOccurs="0"/>
                <xsd:element ref="ns3:AKA" minOccurs="0"/>
                <xsd:element ref="ns3:Audience" minOccurs="0"/>
                <xsd:element ref="ns3:Description0" minOccurs="0"/>
                <xsd:element ref="ns3:document_x0020_type"/>
                <xsd:element ref="ns3:Expiry_x0020_date" minOccurs="0"/>
                <xsd:element ref="ns3:numeric" minOccurs="0"/>
                <xsd:element ref="ns3:text" minOccurs="0"/>
                <xsd:element ref="ns3:PID_x0020_number_x0020_and_x0020_Local_x0020_service_x0020_name" minOccurs="0"/>
                <xsd:element ref="ns3:Rights_x003a_Access"/>
                <xsd:element ref="ns3:Rights_x003a_protective_x0020_marking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9" nillable="true" ma:displayName="Language" ma:default="english" ma:format="Dropdown" ma:internalName="Language" ma:readOnly="false">
      <xsd:simpleType>
        <xsd:union memberTypes="dms:Text">
          <xsd:simpleType>
            <xsd:restriction base="dms:Choice">
              <xsd:enumeration value="english"/>
            </xsd:restriction>
          </xsd:simpleType>
        </xsd:union>
      </xsd:simpleType>
    </xsd:element>
    <xsd:element name="StartDate" ma:index="11" nillable="true" ma:displayName="publish date" ma:format="DateOnly" ma:internalName="StartDate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8" nillable="true" ma:displayName="Coverage" ma:default="Bolton" ma:description="The extent or scope" ma:format="Dropdown" ma:internalName="_Coverage" ma:readOnly="false">
      <xsd:simpleType>
        <xsd:restriction base="dms:Choice">
          <xsd:enumeration value="Bolton"/>
          <xsd:enumeration value="Astley Bridge"/>
          <xsd:enumeration value="Bradshaw"/>
          <xsd:enumeration value="Breightmet"/>
          <xsd:enumeration value="Bromley Cross"/>
          <xsd:enumeration value="Crompton"/>
          <xsd:enumeration value="Farnworth"/>
          <xsd:enumeration value="Great Lever"/>
          <xsd:enumeration value="Halliwell"/>
          <xsd:enumeration value="Harper Green"/>
          <xsd:enumeration value="Heaton and Lostock"/>
          <xsd:enumeration value="Hulton"/>
          <xsd:enumeration value="Kearsley"/>
          <xsd:enumeration value="Little Lever and Darcy Lever"/>
          <xsd:enumeration value="Rumworth"/>
          <xsd:enumeration value="Smithills"/>
          <xsd:enumeration value="Tonge with the Haulgh"/>
          <xsd:enumeration value="Two Towns"/>
          <xsd:enumeration value="Westhoughton with Chew Moor"/>
        </xsd:restriction>
      </xsd:simpleType>
    </xsd:element>
    <xsd:element name="_Relation" ma:index="10" nillable="true" ma:displayName="Relation" ma:description="References to related resources" ma:internalName="_Relatio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551eac-90b8-48b2-b5e3-6ab68438436a" elementFormDefault="qualified">
    <xsd:import namespace="http://schemas.microsoft.com/office/2006/documentManagement/types"/>
    <xsd:import namespace="http://schemas.microsoft.com/office/infopath/2007/PartnerControls"/>
    <xsd:element name="AKA" ma:index="12" nillable="true" ma:displayName="AKA" ma:internalName="AKA" ma:readOnly="false">
      <xsd:simpleType>
        <xsd:restriction base="dms:Text">
          <xsd:maxLength value="255"/>
        </xsd:restriction>
      </xsd:simpleType>
    </xsd:element>
    <xsd:element name="Audience" ma:index="13" nillable="true" ma:displayName="Audience" ma:internalName="Audience" ma:readOnly="false">
      <xsd:simpleType>
        <xsd:restriction base="dms:Text">
          <xsd:maxLength value="255"/>
        </xsd:restriction>
      </xsd:simpleType>
    </xsd:element>
    <xsd:element name="Description0" ma:index="1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document_x0020_type" ma:index="15" ma:displayName="document type" ma:default="Agenda" ma:format="Dropdown" ma:internalName="document_x0020_type" ma:readOnly="false">
      <xsd:simpleType>
        <xsd:restriction base="dms:Choice">
          <xsd:enumeration value="Agenda"/>
          <xsd:enumeration value="Briefing notes"/>
          <xsd:enumeration value="Budgets"/>
          <xsd:enumeration value="Business plans"/>
          <xsd:enumeration value="Forms"/>
          <xsd:enumeration value="Guidance"/>
          <xsd:enumeration value="Minutes"/>
          <xsd:enumeration value="Newsletters"/>
          <xsd:enumeration value="Organisation charts"/>
          <xsd:enumeration value="Policies"/>
          <xsd:enumeration value="Presentations"/>
          <xsd:enumeration value="Procedures"/>
          <xsd:enumeration value="Programme"/>
          <xsd:enumeration value="Project documents"/>
          <xsd:enumeration value="Promotional literature"/>
          <xsd:enumeration value="Questionnaires and Surveys"/>
          <xsd:enumeration value="Reports"/>
          <xsd:enumeration value="Service Level Agreements"/>
          <xsd:enumeration value="Statistics"/>
          <xsd:enumeration value="Strategies"/>
          <xsd:enumeration value="Submissions and Returns"/>
          <xsd:enumeration value="Templates"/>
        </xsd:restriction>
      </xsd:simpleType>
    </xsd:element>
    <xsd:element name="Expiry_x0020_date" ma:index="16" nillable="true" ma:displayName="Expiry date" ma:format="DateOnly" ma:internalName="Expiry_x0020_date" ma:readOnly="false">
      <xsd:simpleType>
        <xsd:restriction base="dms:DateTime"/>
      </xsd:simpleType>
    </xsd:element>
    <xsd:element name="numeric" ma:index="17" nillable="true" ma:displayName="numeric" ma:internalName="numeric" ma:readOnly="false" ma:percentage="FALSE">
      <xsd:simpleType>
        <xsd:restriction base="dms:Number"/>
      </xsd:simpleType>
    </xsd:element>
    <xsd:element name="text" ma:index="18" nillable="true" ma:displayName="Theme" ma:default="Team Briefing," ma:format="Dropdown" ma:internalName="text" ma:readOnly="false">
      <xsd:simpleType>
        <xsd:restriction base="dms:Choice">
          <xsd:enumeration value="Team Briefing,"/>
          <xsd:enumeration value="Swine Flu"/>
        </xsd:restriction>
      </xsd:simpleType>
    </xsd:element>
    <xsd:element name="PID_x0020_number_x0020_and_x0020_Local_x0020_service_x0020_name" ma:index="19" nillable="true" ma:displayName="PID number and Local service name" ma:internalName="PID_x0020_number_x0020_and_x0020_Local_x0020_service_x0020_name" ma:readOnly="false">
      <xsd:simpleType>
        <xsd:restriction base="dms:Text">
          <xsd:maxLength value="255"/>
        </xsd:restriction>
      </xsd:simpleType>
    </xsd:element>
    <xsd:element name="Rights_x003a_Access" ma:index="20" ma:displayName="Rights:Access" ma:default="internal" ma:format="Dropdown" ma:internalName="Rights_x003a_Access" ma:readOnly="false">
      <xsd:simpleType>
        <xsd:restriction base="dms:Choice">
          <xsd:enumeration value="website"/>
          <xsd:enumeration value="internal"/>
        </xsd:restriction>
      </xsd:simpleType>
    </xsd:element>
    <xsd:element name="Rights_x003a_protective_x0020_marking" ma:index="21" ma:displayName="Rights:protective marking" ma:default="unclassified" ma:format="Dropdown" ma:internalName="Rights_x003a_protective_x0020_marking" ma:readOnly="false">
      <xsd:simpleType>
        <xsd:restriction base="dms:Choice">
          <xsd:enumeration value="restricted"/>
          <xsd:enumeration value="protect"/>
          <xsd:enumeration value="unclassified"/>
        </xsd:restriction>
      </xsd:simpleType>
    </xsd:element>
    <xsd:element name="MediaServiceMetadata" ma:index="2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6" nillable="true" ma:displayName="MediaServiceAutoTags" ma:internalName="MediaServiceAutoTags" ma:readOnly="true">
      <xsd:simpleType>
        <xsd:restriction base="dms:Text"/>
      </xsd:simpleType>
    </xsd:element>
    <xsd:element name="MediaServiceOCR" ma:index="2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b5530b-5cee-4453-92e3-8722550aa1a3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22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9A7E9E-FAEC-45A4-AD55-096569B716FC}">
  <ds:schemaRefs>
    <ds:schemaRef ds:uri="http://purl.org/dc/elements/1.1/"/>
    <ds:schemaRef ds:uri="efb5530b-5cee-4453-92e3-8722550aa1a3"/>
    <ds:schemaRef ds:uri="http://schemas.microsoft.com/office/2006/documentManagement/types"/>
    <ds:schemaRef ds:uri="http://purl.org/dc/dcmitype/"/>
    <ds:schemaRef ds:uri="d2551eac-90b8-48b2-b5e3-6ab68438436a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http://purl.org/dc/terms/"/>
    <ds:schemaRef ds:uri="http://schemas.microsoft.com/office/infopath/2007/PartnerControls"/>
    <ds:schemaRef ds:uri="http://schemas.microsoft.com/sharepoint/v3/field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4B542AA-7E4D-419D-9E6F-0E2223EC9D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B85B29-28CA-43D5-9204-671C00B982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3/fields"/>
    <ds:schemaRef ds:uri="d2551eac-90b8-48b2-b5e3-6ab68438436a"/>
    <ds:schemaRef ds:uri="efb5530b-5cee-4453-92e3-8722550aa1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1606</TotalTime>
  <Words>528</Words>
  <Application>Microsoft Office PowerPoint</Application>
  <PresentationFormat>Widescreen</PresentationFormat>
  <Paragraphs>119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Helvetica Neue</vt:lpstr>
      <vt:lpstr>Office Theme</vt:lpstr>
      <vt:lpstr>Bolton’s Town Deal – Projects Update 8th December 2022 Public Realm only</vt:lpstr>
      <vt:lpstr>Recap on Progress to date</vt:lpstr>
      <vt:lpstr>Recap on Progress to date</vt:lpstr>
      <vt:lpstr>Public realm &amp; green spaces</vt:lpstr>
      <vt:lpstr>Public realm – Accelerated Funding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Impact of COVID-19 and Economic Development</dc:title>
  <dc:creator>Horrocks, Michelle</dc:creator>
  <cp:lastModifiedBy>Lamb, Phil</cp:lastModifiedBy>
  <cp:revision>76</cp:revision>
  <dcterms:created xsi:type="dcterms:W3CDTF">2021-02-12T13:29:38Z</dcterms:created>
  <dcterms:modified xsi:type="dcterms:W3CDTF">2022-12-20T12:46:33Z</dcterms:modified>
</cp:coreProperties>
</file>