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3"/>
  </p:notesMasterIdLst>
  <p:sldIdLst>
    <p:sldId id="258" r:id="rId6"/>
    <p:sldId id="304" r:id="rId7"/>
    <p:sldId id="305" r:id="rId8"/>
    <p:sldId id="306" r:id="rId9"/>
    <p:sldId id="307" r:id="rId10"/>
    <p:sldId id="308" r:id="rId11"/>
    <p:sldId id="309" r:id="rId12"/>
  </p:sldIdLst>
  <p:sldSz cx="24382413" cy="13716000"/>
  <p:notesSz cx="6808788" cy="9940925"/>
  <p:defaultTextStyle>
    <a:defPPr>
      <a:defRPr lang="en-US"/>
    </a:defPPr>
    <a:lvl1pPr marL="0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354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709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063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417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771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126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480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4834" algn="l" defTabSz="1828709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97" autoAdjust="0"/>
    <p:restoredTop sz="95677" autoAdjust="0"/>
  </p:normalViewPr>
  <p:slideViewPr>
    <p:cSldViewPr snapToGrid="0">
      <p:cViewPr varScale="1">
        <p:scale>
          <a:sx n="33" d="100"/>
          <a:sy n="33" d="100"/>
        </p:scale>
        <p:origin x="708" y="72"/>
      </p:cViewPr>
      <p:guideLst/>
    </p:cSldViewPr>
  </p:slideViewPr>
  <p:outlineViewPr>
    <p:cViewPr>
      <p:scale>
        <a:sx n="33" d="100"/>
        <a:sy n="33" d="100"/>
      </p:scale>
      <p:origin x="0" y="-35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8" d="100"/>
        <a:sy n="118" d="100"/>
      </p:scale>
      <p:origin x="0" y="-5410"/>
    </p:cViewPr>
  </p:sorterViewPr>
  <p:notesViewPr>
    <p:cSldViewPr snapToGrid="0">
      <p:cViewPr varScale="1">
        <p:scale>
          <a:sx n="72" d="100"/>
          <a:sy n="72" d="100"/>
        </p:scale>
        <p:origin x="294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4" Type="http://schemas.openxmlformats.org/officeDocument/2006/relationships/presProps" Target="presProps.xml"/><Relationship Id="rId9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F686D7-C247-4346-A7F3-07C9F01B854C}" type="datetimeFigureOut">
              <a:rPr lang="en-GB" smtClean="0"/>
              <a:t>28/03/2024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A176CD-4AFF-4DF7-8424-FD8F703923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781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354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709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063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417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1771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126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480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4834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2075" y="746125"/>
            <a:ext cx="6624638" cy="3727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FD6D52-FA0B-4B4A-BA3A-8982A7CC4AA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9039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549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1E7F1-C6AF-4EE6-A208-0E4D299136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7802" y="2244726"/>
            <a:ext cx="18286810" cy="4775200"/>
          </a:xfrm>
        </p:spPr>
        <p:txBody>
          <a:bodyPr anchor="b"/>
          <a:lstStyle>
            <a:lvl1pPr algn="ctr">
              <a:defRPr sz="11999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D116F7-394A-459A-8FA0-FA4F5BFE75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7802" y="7204076"/>
            <a:ext cx="18286810" cy="331152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/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8331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7A911D-F91E-4125-828A-DEDBA6E8C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565" y="730251"/>
            <a:ext cx="22050557" cy="2651126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E59A15-E53C-43EF-9350-961867A73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5565" y="3651250"/>
            <a:ext cx="22050557" cy="87026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91256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93092-CF9D-4042-83EF-2A20E9192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3592" y="1228373"/>
            <a:ext cx="21029831" cy="5705474"/>
          </a:xfrm>
        </p:spPr>
        <p:txBody>
          <a:bodyPr anchor="b"/>
          <a:lstStyle>
            <a:lvl1pPr>
              <a:defRPr sz="11999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E8E67B-1A63-417B-AB6D-4FAB59DF5E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88990" y="6933847"/>
            <a:ext cx="21029831" cy="30003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354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709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063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41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1771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126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48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483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83470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34222-6AC1-4D74-A2B7-F7FD3D86A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292" y="820737"/>
            <a:ext cx="17599616" cy="2651126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FA100-4CA4-4623-80C8-8DB937A807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76291" y="3651250"/>
            <a:ext cx="10362526" cy="87026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CA6402-CC3C-437D-8992-5142AFD2C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343596" y="3651250"/>
            <a:ext cx="10362526" cy="87026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644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F7AD9-3DE7-4081-9263-A050F3CEA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4574" y="730251"/>
            <a:ext cx="21984723" cy="2651126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FE937F-362F-44EC-BE90-2A273EE759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4573" y="3362326"/>
            <a:ext cx="11269798" cy="164782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4800" b="1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D36813-4DF6-4992-9E42-9718A7FBDB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4573" y="5010150"/>
            <a:ext cx="11269798" cy="73691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B10B2D-EBA0-4E24-A1EF-9D7C2A0663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343597" y="3362326"/>
            <a:ext cx="10365701" cy="164782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4800" b="1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94A2D6-E7ED-4921-AEA2-6790A1E374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2343597" y="5010150"/>
            <a:ext cx="10365701" cy="73691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696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752EE-676E-403C-909A-84D9A0777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BB3AEB-5396-4A1B-A15A-F802C3F1527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3161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jp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jp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CB37B2-9118-46FC-BD23-B15BF11A1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6505" y="730251"/>
            <a:ext cx="17599616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716154-1A27-4154-80D4-AEF6CB04136A}"/>
              </a:ext>
            </a:extLst>
          </p:cNvPr>
          <p:cNvPicPr/>
          <p:nvPr userDrawn="1"/>
        </p:nvPicPr>
        <p:blipFill>
          <a:blip r:embed="rId9">
            <a:alphaModFix amt="16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05808" y="282791"/>
            <a:ext cx="6629972" cy="287951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A picture containing child art, art&#10;&#10;Description automatically generated">
            <a:extLst>
              <a:ext uri="{FF2B5EF4-FFF2-40B4-BE49-F238E27FC236}">
                <a16:creationId xmlns:a16="http://schemas.microsoft.com/office/drawing/2014/main" id="{F599D380-232B-38B0-1069-C1A5C4AEC478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0" y="0"/>
            <a:ext cx="24382413" cy="13716000"/>
          </a:xfrm>
          <a:prstGeom prst="rect">
            <a:avLst/>
          </a:prstGeom>
        </p:spPr>
      </p:pic>
      <p:pic>
        <p:nvPicPr>
          <p:cNvPr id="9" name="Picture 8" descr="A close-up of a logo&#10;&#10;Description automatically generated with low confidence">
            <a:extLst>
              <a:ext uri="{FF2B5EF4-FFF2-40B4-BE49-F238E27FC236}">
                <a16:creationId xmlns:a16="http://schemas.microsoft.com/office/drawing/2014/main" id="{01FB7FF7-AF20-CFC2-E072-71FAD0A33AE2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21960647" y="344242"/>
            <a:ext cx="2103391" cy="929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833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  <p:txStyles>
    <p:titleStyle>
      <a:lvl1pPr algn="l" defTabSz="1828709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Helvetica" panose="020B0604020202020204" pitchFamily="34" charset="0"/>
          <a:ea typeface="+mj-ea"/>
          <a:cs typeface="Helvetica" panose="020B0604020202020204" pitchFamily="34" charset="0"/>
        </a:defRPr>
      </a:lvl1pPr>
    </p:titleStyle>
    <p:bodyStyle>
      <a:lvl1pPr marL="457177" indent="-457177" algn="l" defTabSz="1828709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37153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2285886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3200240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4114594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5028949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303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657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01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4294967295"/>
          </p:nvPr>
        </p:nvSpPr>
        <p:spPr>
          <a:xfrm>
            <a:off x="735473" y="3857574"/>
            <a:ext cx="22445237" cy="5508265"/>
          </a:xfrm>
          <a:prstGeom prst="rect">
            <a:avLst/>
          </a:prstGeom>
        </p:spPr>
        <p:txBody>
          <a:bodyPr vert="horz" lIns="182868" tIns="91434" rIns="182868" bIns="91434" rtlCol="0" anchor="t">
            <a:noAutofit/>
          </a:bodyPr>
          <a:lstStyle/>
          <a:p>
            <a:pPr marL="713704" indent="0">
              <a:buNone/>
            </a:pPr>
            <a:r>
              <a:rPr lang="en-GB" sz="10799" b="1" dirty="0">
                <a:latin typeface="Arial"/>
                <a:cs typeface="Arial"/>
              </a:rPr>
              <a:t>Simplification Pathfinder Pilot</a:t>
            </a:r>
          </a:p>
          <a:p>
            <a:pPr marL="713704" indent="0">
              <a:buNone/>
            </a:pPr>
            <a:r>
              <a:rPr lang="en-GB" sz="10799" b="1" dirty="0">
                <a:latin typeface="Arial"/>
                <a:cs typeface="Arial"/>
              </a:rPr>
              <a:t>Towns Board</a:t>
            </a:r>
            <a:endParaRPr lang="en-GB" sz="7200" dirty="0"/>
          </a:p>
          <a:p>
            <a:pPr marL="713704" indent="0">
              <a:buNone/>
            </a:pPr>
            <a:r>
              <a:rPr lang="en-GB" sz="7200" dirty="0">
                <a:latin typeface="Arial"/>
                <a:cs typeface="Arial"/>
              </a:rPr>
              <a:t>27</a:t>
            </a:r>
            <a:r>
              <a:rPr lang="en-GB" sz="7200" baseline="30000" dirty="0">
                <a:latin typeface="Arial"/>
                <a:cs typeface="Arial"/>
              </a:rPr>
              <a:t>th</a:t>
            </a:r>
            <a:r>
              <a:rPr lang="en-GB" sz="7200" dirty="0">
                <a:latin typeface="Arial"/>
                <a:cs typeface="Arial"/>
              </a:rPr>
              <a:t> March 2024</a:t>
            </a:r>
            <a:endParaRPr lang="en-GB" sz="7200" dirty="0"/>
          </a:p>
        </p:txBody>
      </p:sp>
    </p:spTree>
    <p:extLst>
      <p:ext uri="{BB962C8B-B14F-4D97-AF65-F5344CB8AC3E}">
        <p14:creationId xmlns:p14="http://schemas.microsoft.com/office/powerpoint/2010/main" val="100323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CBFA0-6FBF-8FFF-88D6-F0B81386E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4DC7E-9526-3ECE-7FAC-B16CBE5BC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Bolton has received Government funding from Towns Deal, Levelling Up Round One and Future High Street Fund</a:t>
            </a:r>
          </a:p>
          <a:p>
            <a:r>
              <a:rPr lang="en-GB" dirty="0"/>
              <a:t>It has been selected to be one of ten councils </a:t>
            </a:r>
          </a:p>
          <a:p>
            <a:r>
              <a:rPr lang="en-GB" dirty="0"/>
              <a:t>Eight projects currently in the portfolio</a:t>
            </a:r>
          </a:p>
        </p:txBody>
      </p:sp>
    </p:spTree>
    <p:extLst>
      <p:ext uri="{BB962C8B-B14F-4D97-AF65-F5344CB8AC3E}">
        <p14:creationId xmlns:p14="http://schemas.microsoft.com/office/powerpoint/2010/main" val="1630960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A2A5779-CB0F-176F-722B-B41ECE90B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4574" y="730251"/>
            <a:ext cx="21984723" cy="2651126"/>
          </a:xfrm>
        </p:spPr>
        <p:txBody>
          <a:bodyPr anchor="ctr">
            <a:normAutofit/>
          </a:bodyPr>
          <a:lstStyle/>
          <a:p>
            <a:r>
              <a:rPr lang="en-GB" dirty="0"/>
              <a:t>Projects</a:t>
            </a: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51274876-FC1E-C67A-A01E-2C79D00B9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4573" y="3362326"/>
            <a:ext cx="11269798" cy="164782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DB5FC-CFC6-7954-780D-26B2AB5217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4573" y="5010150"/>
            <a:ext cx="11269798" cy="7369176"/>
          </a:xfrm>
        </p:spPr>
        <p:txBody>
          <a:bodyPr>
            <a:normAutofit fontScale="92500" lnSpcReduction="10000"/>
          </a:bodyPr>
          <a:lstStyle/>
          <a:p>
            <a:r>
              <a:rPr lang="en-US" sz="5200" dirty="0"/>
              <a:t>Wellsprings Innovation Hub</a:t>
            </a:r>
          </a:p>
          <a:p>
            <a:r>
              <a:rPr lang="en-US" sz="5200" dirty="0"/>
              <a:t>Bolton Market Upgrades</a:t>
            </a:r>
          </a:p>
          <a:p>
            <a:r>
              <a:rPr lang="en-US" sz="5200" dirty="0"/>
              <a:t>Bolton Library and Museum Upgrades</a:t>
            </a:r>
          </a:p>
          <a:p>
            <a:r>
              <a:rPr lang="en-US" sz="5200" dirty="0"/>
              <a:t>Public Realm Improvements</a:t>
            </a:r>
          </a:p>
          <a:p>
            <a:r>
              <a:rPr lang="en-US" sz="5200" dirty="0"/>
              <a:t>Farnworth Market Precinct</a:t>
            </a:r>
          </a:p>
          <a:p>
            <a:r>
              <a:rPr lang="en-US" sz="5200" dirty="0"/>
              <a:t>Farnworth Leisure Centre Expansion</a:t>
            </a:r>
          </a:p>
          <a:p>
            <a:r>
              <a:rPr lang="en-US" sz="5200" dirty="0"/>
              <a:t>Streets For All – Farnworth</a:t>
            </a:r>
          </a:p>
          <a:p>
            <a:r>
              <a:rPr lang="en-US" sz="5200" dirty="0"/>
              <a:t>Bolton College of Medical Science</a:t>
            </a:r>
            <a:r>
              <a:rPr lang="en-US" dirty="0"/>
              <a:t>			</a:t>
            </a:r>
          </a:p>
          <a:p>
            <a:endParaRPr lang="en-US" dirty="0"/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1430FFD4-B7E4-6EAD-ACDE-699D13861E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2343597" y="3362326"/>
            <a:ext cx="10365701" cy="1647824"/>
          </a:xfrm>
        </p:spPr>
        <p:txBody>
          <a:bodyPr/>
          <a:lstStyle/>
          <a:p>
            <a:r>
              <a:rPr lang="en-US" dirty="0"/>
              <a:t>DLUHC Funding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D1F322-FCDD-4840-22A9-7ABD7E2B03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2343597" y="5010150"/>
            <a:ext cx="10365701" cy="7369176"/>
          </a:xfrm>
        </p:spPr>
        <p:txBody>
          <a:bodyPr>
            <a:normAutofit fontScale="92500" lnSpcReduction="10000"/>
          </a:bodyPr>
          <a:lstStyle/>
          <a:p>
            <a:r>
              <a:rPr lang="en-GB" sz="5200" dirty="0"/>
              <a:t>£7,236,999  	TF</a:t>
            </a:r>
          </a:p>
          <a:p>
            <a:r>
              <a:rPr lang="en-GB" sz="5200" dirty="0"/>
              <a:t>£5,593,998		TF</a:t>
            </a:r>
          </a:p>
          <a:p>
            <a:r>
              <a:rPr lang="en-GB" sz="5200" dirty="0"/>
              <a:t>£3,734,999		TF</a:t>
            </a:r>
          </a:p>
          <a:p>
            <a:r>
              <a:rPr lang="en-GB" sz="5200" dirty="0"/>
              <a:t>£7,249,999		TF	</a:t>
            </a:r>
          </a:p>
          <a:p>
            <a:r>
              <a:rPr lang="en-GB" sz="5200" dirty="0"/>
              <a:t>£9,758,285		FHSF</a:t>
            </a:r>
          </a:p>
          <a:p>
            <a:r>
              <a:rPr lang="en-GB" sz="5200" dirty="0"/>
              <a:t>£1,686,998		FHSF</a:t>
            </a:r>
          </a:p>
          <a:p>
            <a:r>
              <a:rPr lang="en-GB" sz="5200" dirty="0"/>
              <a:t>£1,831,532		FHSF</a:t>
            </a:r>
          </a:p>
          <a:p>
            <a:r>
              <a:rPr lang="en-GB" sz="5200" dirty="0"/>
              <a:t>£20,000,000	LUF1	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8696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A2A5779-CB0F-176F-722B-B41ECE90B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4574" y="730251"/>
            <a:ext cx="21984723" cy="2651126"/>
          </a:xfrm>
        </p:spPr>
        <p:txBody>
          <a:bodyPr anchor="ctr">
            <a:normAutofit/>
          </a:bodyPr>
          <a:lstStyle/>
          <a:p>
            <a:r>
              <a:rPr lang="en-GB" dirty="0"/>
              <a:t>Project Progress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DB5FC-CFC6-7954-780D-26B2AB5217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9018" y="3883099"/>
            <a:ext cx="11269798" cy="7369176"/>
          </a:xfrm>
        </p:spPr>
        <p:txBody>
          <a:bodyPr>
            <a:normAutofit fontScale="85000" lnSpcReduction="10000"/>
          </a:bodyPr>
          <a:lstStyle/>
          <a:p>
            <a:r>
              <a:rPr lang="en-US" sz="4600" dirty="0"/>
              <a:t>Wellsprings Innovation Hub</a:t>
            </a:r>
          </a:p>
          <a:p>
            <a:r>
              <a:rPr lang="en-US" sz="4600" dirty="0"/>
              <a:t>Bolton Market Upgrades</a:t>
            </a:r>
          </a:p>
          <a:p>
            <a:r>
              <a:rPr lang="en-US" sz="4600" dirty="0"/>
              <a:t>Bolton Library and Museum Upgrades</a:t>
            </a:r>
          </a:p>
          <a:p>
            <a:r>
              <a:rPr lang="en-US" sz="4600" dirty="0"/>
              <a:t>Public Realm Improvements</a:t>
            </a:r>
          </a:p>
          <a:p>
            <a:endParaRPr lang="en-US" sz="4600" dirty="0"/>
          </a:p>
          <a:p>
            <a:r>
              <a:rPr lang="en-US" sz="4600" dirty="0"/>
              <a:t>Farnworth Market Precinct</a:t>
            </a:r>
          </a:p>
          <a:p>
            <a:r>
              <a:rPr lang="en-US" sz="4600" dirty="0"/>
              <a:t>Farnworth Leisure Centre Expansion</a:t>
            </a:r>
          </a:p>
          <a:p>
            <a:r>
              <a:rPr lang="en-US" sz="4600" dirty="0"/>
              <a:t>Streets For All – Farnworth</a:t>
            </a:r>
          </a:p>
          <a:p>
            <a:r>
              <a:rPr lang="en-US" sz="4600" dirty="0"/>
              <a:t>Bolton College of Medical Science</a:t>
            </a:r>
            <a:r>
              <a:rPr lang="en-US" dirty="0"/>
              <a:t>			</a:t>
            </a: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D1F322-FCDD-4840-22A9-7ABD7E2B03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12191206" y="3883099"/>
            <a:ext cx="12029761" cy="7369176"/>
          </a:xfrm>
        </p:spPr>
        <p:txBody>
          <a:bodyPr>
            <a:normAutofit fontScale="85000" lnSpcReduction="10000"/>
          </a:bodyPr>
          <a:lstStyle/>
          <a:p>
            <a:r>
              <a:rPr lang="en-GB" sz="4600" dirty="0"/>
              <a:t>On site, expected completion June  2024</a:t>
            </a:r>
          </a:p>
          <a:p>
            <a:r>
              <a:rPr lang="en-GB" sz="4600" dirty="0"/>
              <a:t>Open to public March 2024</a:t>
            </a:r>
          </a:p>
          <a:p>
            <a:r>
              <a:rPr lang="en-GB" sz="4600" dirty="0"/>
              <a:t>Completed November 2023</a:t>
            </a:r>
          </a:p>
          <a:p>
            <a:r>
              <a:rPr lang="en-GB" sz="4600" dirty="0"/>
              <a:t>On site, Elizabeth Park completed March 2024, other locations November 2024</a:t>
            </a:r>
          </a:p>
          <a:p>
            <a:r>
              <a:rPr lang="en-GB" sz="4600" dirty="0"/>
              <a:t>On site, expected completion November 2024	TF</a:t>
            </a:r>
          </a:p>
          <a:p>
            <a:r>
              <a:rPr lang="en-GB" sz="4600" dirty="0"/>
              <a:t>Open to public April 2023</a:t>
            </a:r>
          </a:p>
          <a:p>
            <a:r>
              <a:rPr lang="en-GB" sz="4600" dirty="0"/>
              <a:t>Phase 1, completion April 2025, Phase 2 April 2026</a:t>
            </a:r>
          </a:p>
          <a:p>
            <a:r>
              <a:rPr lang="en-GB" sz="4600" dirty="0"/>
              <a:t>Completed first full student intake September 2024	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5599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CBFA0-6FBF-8FFF-88D6-F0B81386E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Implications of SPP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4DC7E-9526-3ECE-7FAC-B16CBE5BC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Easier reporting requirements</a:t>
            </a:r>
          </a:p>
          <a:p>
            <a:r>
              <a:rPr lang="en-GB" dirty="0"/>
              <a:t>Ability to flex funding between projects</a:t>
            </a:r>
          </a:p>
          <a:p>
            <a:pPr lvl="1"/>
            <a:r>
              <a:rPr lang="en-GB" dirty="0"/>
              <a:t>£5m materiality cap</a:t>
            </a:r>
          </a:p>
          <a:p>
            <a:r>
              <a:rPr lang="en-GB" dirty="0"/>
              <a:t>Ability to spend up to 31</a:t>
            </a:r>
            <a:r>
              <a:rPr lang="en-GB" baseline="30000" dirty="0"/>
              <a:t>st</a:t>
            </a:r>
            <a:r>
              <a:rPr lang="en-GB" dirty="0"/>
              <a:t> March 2026</a:t>
            </a:r>
          </a:p>
          <a:p>
            <a:r>
              <a:rPr lang="en-GB" dirty="0"/>
              <a:t>Expected to include £20m LUF3 funding</a:t>
            </a:r>
          </a:p>
          <a:p>
            <a:r>
              <a:rPr lang="en-GB" dirty="0"/>
              <a:t>DLUHC confidence in Bolton Council’s delivery of projects</a:t>
            </a:r>
          </a:p>
          <a:p>
            <a:r>
              <a:rPr lang="en-GB" dirty="0"/>
              <a:t>But SPP does not include Long Term Plan for Towns programme (limited to </a:t>
            </a:r>
            <a:r>
              <a:rPr lang="en-GB"/>
              <a:t>Farnworth only)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8396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CBFA0-6FBF-8FFF-88D6-F0B81386E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Levelling Up Fund 3 Projects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4DC7E-9526-3ECE-7FAC-B16CBE5BC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Hotel in Le Mans Crescent</a:t>
            </a:r>
          </a:p>
          <a:p>
            <a:r>
              <a:rPr lang="en-GB" dirty="0"/>
              <a:t>Re-purposing Market Place (former Debenhams)</a:t>
            </a:r>
          </a:p>
          <a:p>
            <a:r>
              <a:rPr lang="en-GB" dirty="0"/>
              <a:t>Victoria Square (safety and creation of green space)</a:t>
            </a:r>
          </a:p>
          <a:p>
            <a:endParaRPr lang="en-GB" dirty="0"/>
          </a:p>
          <a:p>
            <a:r>
              <a:rPr lang="en-GB" dirty="0"/>
              <a:t>Originally proposed for LUF2 so viability of projects being </a:t>
            </a:r>
            <a:r>
              <a:rPr lang="en-GB" dirty="0" err="1"/>
              <a:t>reasessed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1159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CBFA0-6FBF-8FFF-88D6-F0B81386E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4DC7E-9526-3ECE-7FAC-B16CBE5BCD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Complete projects in progress</a:t>
            </a:r>
          </a:p>
          <a:p>
            <a:r>
              <a:rPr lang="en-GB" dirty="0"/>
              <a:t>Monitor existing project outputs and outcomes</a:t>
            </a:r>
          </a:p>
          <a:p>
            <a:r>
              <a:rPr lang="en-GB" dirty="0"/>
              <a:t>Report on LUF3 projects</a:t>
            </a:r>
          </a:p>
          <a:p>
            <a:r>
              <a:rPr lang="en-GB" dirty="0"/>
              <a:t>Project sign off</a:t>
            </a:r>
          </a:p>
          <a:p>
            <a:r>
              <a:rPr lang="en-GB" dirty="0"/>
              <a:t>Long Term Plan for Farnworth – working groups to develop vision and project portfolio</a:t>
            </a:r>
          </a:p>
          <a:p>
            <a:r>
              <a:rPr lang="en-GB" dirty="0"/>
              <a:t>Sign off investment plan for submission by 31</a:t>
            </a:r>
            <a:r>
              <a:rPr lang="en-GB" baseline="30000" dirty="0"/>
              <a:t>st</a:t>
            </a:r>
            <a:r>
              <a:rPr lang="en-GB" dirty="0"/>
              <a:t> July 2024</a:t>
            </a:r>
          </a:p>
        </p:txBody>
      </p:sp>
    </p:spTree>
    <p:extLst>
      <p:ext uri="{BB962C8B-B14F-4D97-AF65-F5344CB8AC3E}">
        <p14:creationId xmlns:p14="http://schemas.microsoft.com/office/powerpoint/2010/main" val="2014612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olton Council Powerpoint Template" id="{D5C6B411-6EE3-4166-AFDB-D3DC7429A57F}" vid="{3D7CECDB-2CFE-4131-93AD-1CB9AFCF303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3F6531327AD84788919D7EBA40EDBE" ma:contentTypeVersion="4" ma:contentTypeDescription="Create a new document." ma:contentTypeScope="" ma:versionID="adcc571466896202343c0449bb4ac24d">
  <xsd:schema xmlns:xsd="http://www.w3.org/2001/XMLSchema" xmlns:xs="http://www.w3.org/2001/XMLSchema" xmlns:p="http://schemas.microsoft.com/office/2006/metadata/properties" xmlns:ns2="3ecfeff4-bc1a-43c6-9999-db84e53142e5" targetNamespace="http://schemas.microsoft.com/office/2006/metadata/properties" ma:root="true" ma:fieldsID="96189fc83642f692abc57bd61432aa40" ns2:_="">
    <xsd:import namespace="3ecfeff4-bc1a-43c6-9999-db84e53142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cfeff4-bc1a-43c6-9999-db84e53142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Bolton Document" ma:contentTypeID="0x010100716A2685FAF75A4394B4D5B3EF6E7A8300184CECFD37CAA04DB04D0C124CCC0B36" ma:contentTypeVersion="29" ma:contentTypeDescription="" ma:contentTypeScope="" ma:versionID="6ef3fc437e6f2a9d20ede0e2eda27b37">
  <xsd:schema xmlns:xsd="http://www.w3.org/2001/XMLSchema" xmlns:xs="http://www.w3.org/2001/XMLSchema" xmlns:p="http://schemas.microsoft.com/office/2006/metadata/properties" xmlns:ns1="http://schemas.microsoft.com/sharepoint/v3" xmlns:ns2="37a2e29f-7d85-476c-b4be-d639690a421f" xmlns:ns3="39047337-3571-4092-8e5e-b1f7860c1a6b" xmlns:ns4="dc3f2f2f-5c2e-4c01-9d35-7b2c1c66ede4" targetNamespace="http://schemas.microsoft.com/office/2006/metadata/properties" ma:root="true" ma:fieldsID="cea8a36177ac74b526659fa1d8e379fe" ns1:_="" ns2:_="" ns3:_="" ns4:_="">
    <xsd:import namespace="http://schemas.microsoft.com/sharepoint/v3"/>
    <xsd:import namespace="37a2e29f-7d85-476c-b4be-d639690a421f"/>
    <xsd:import namespace="39047337-3571-4092-8e5e-b1f7860c1a6b"/>
    <xsd:import namespace="dc3f2f2f-5c2e-4c01-9d35-7b2c1c66ede4"/>
    <xsd:element name="properties">
      <xsd:complexType>
        <xsd:sequence>
          <xsd:element name="documentManagement">
            <xsd:complexType>
              <xsd:all>
                <xsd:element ref="ns2:j6b5d542f7cb4e43975ce5eafd8cb185" minOccurs="0"/>
                <xsd:element ref="ns2:TaxCatchAll" minOccurs="0"/>
                <xsd:element ref="ns2:TaxCatchAllLabel" minOccurs="0"/>
                <xsd:element ref="ns2:laccc888c777479ca50620afcc8a3948" minOccurs="0"/>
                <xsd:element ref="ns2:o8bc8427865d4c4993593816e919a3db" minOccurs="0"/>
                <xsd:element ref="ns3:Go-Live_x0020_State" minOccurs="0"/>
                <xsd:element ref="ns4:MediaServiceEventHashCode" minOccurs="0"/>
                <xsd:element ref="ns4:MediaServiceGenerationTime" minOccurs="0"/>
                <xsd:element ref="ns3:SharedWithUsers" minOccurs="0"/>
                <xsd:element ref="ns3:SharedWithDetails" minOccurs="0"/>
                <xsd:element ref="ns4:MediaServiceAutoKeyPoints" minOccurs="0"/>
                <xsd:element ref="ns4:MediaServiceKeyPoints" minOccurs="0"/>
                <xsd:element ref="ns1:_ip_UnifiedCompliancePolicyProperties" minOccurs="0"/>
                <xsd:element ref="ns1:_ip_UnifiedCompliancePolicyUIAction" minOccurs="0"/>
                <xsd:element ref="ns4:MediaLengthInSeconds" minOccurs="0"/>
                <xsd:element ref="ns4:lcf76f155ced4ddcb4097134ff3c332f" minOccurs="0"/>
                <xsd:element ref="ns4:MediaServiceObjectDetectorVersion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a2e29f-7d85-476c-b4be-d639690a421f" elementFormDefault="qualified">
    <xsd:import namespace="http://schemas.microsoft.com/office/2006/documentManagement/types"/>
    <xsd:import namespace="http://schemas.microsoft.com/office/infopath/2007/PartnerControls"/>
    <xsd:element name="j6b5d542f7cb4e43975ce5eafd8cb185" ma:index="8" ma:taxonomy="true" ma:internalName="j6b5d542f7cb4e43975ce5eafd8cb185" ma:taxonomyFieldName="Function" ma:displayName="Function" ma:indexed="true" ma:readOnly="false" ma:default="" ma:fieldId="{36b5d542-f7cb-4e43-975c-e5eafd8cb185}" ma:sspId="b1a4238e-254e-4017-8aba-9415bdb64054" ma:termSetId="cf9fcfe0-8029-4937-bfa1-94552662cd3d" ma:anchorId="e0e6775f-d3cf-4922-b414-1b4ddf91382b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e29c1302-8498-4e69-821d-3f98fab89540}" ma:internalName="TaxCatchAll" ma:showField="CatchAllData" ma:web="39047337-3571-4092-8e5e-b1f7860c1a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e29c1302-8498-4e69-821d-3f98fab89540}" ma:internalName="TaxCatchAllLabel" ma:readOnly="true" ma:showField="CatchAllDataLabel" ma:web="39047337-3571-4092-8e5e-b1f7860c1a6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ccc888c777479ca50620afcc8a3948" ma:index="12" ma:taxonomy="true" ma:internalName="laccc888c777479ca50620afcc8a3948" ma:taxonomyFieldName="Topic" ma:displayName="Topic" ma:indexed="true" ma:readOnly="false" ma:default="1;#Tools and Resources|f30e2b60-4437-4e21-b1c1-9f0fce0863ca" ma:fieldId="{5accc888-c777-479c-a506-20afcc8a3948}" ma:sspId="b1a4238e-254e-4017-8aba-9415bdb64054" ma:termSetId="21f7505c-9935-441f-95e3-3eec7aaaf1c3" ma:anchorId="6a7ef460-7fea-4589-b753-6b944c031d68" ma:open="false" ma:isKeyword="false">
      <xsd:complexType>
        <xsd:sequence>
          <xsd:element ref="pc:Terms" minOccurs="0" maxOccurs="1"/>
        </xsd:sequence>
      </xsd:complexType>
    </xsd:element>
    <xsd:element name="o8bc8427865d4c4993593816e919a3db" ma:index="14" nillable="true" ma:taxonomy="true" ma:internalName="o8bc8427865d4c4993593816e919a3db" ma:taxonomyFieldName="Bolton_x0020_Document_x0020_Type" ma:displayName="Bolton Document Type" ma:indexed="true" ma:default="" ma:fieldId="{88bc8427-865d-4c49-9359-3816e919a3db}" ma:sspId="b1a4238e-254e-4017-8aba-9415bdb64054" ma:termSetId="372f6f66-dabc-489e-9ea1-39dabb500002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47337-3571-4092-8e5e-b1f7860c1a6b" elementFormDefault="qualified">
    <xsd:import namespace="http://schemas.microsoft.com/office/2006/documentManagement/types"/>
    <xsd:import namespace="http://schemas.microsoft.com/office/infopath/2007/PartnerControls"/>
    <xsd:element name="Go-Live_x0020_State" ma:index="16" nillable="true" ma:displayName="Go-Live State" ma:default="To be assessed" ma:format="Dropdown" ma:internalName="Go_x002d_Live_x0020_State">
      <xsd:simpleType>
        <xsd:restriction base="dms:Choice">
          <xsd:enumeration value="To be assessed"/>
          <xsd:enumeration value="To delete"/>
          <xsd:enumeration value="Go-live | Under Bolton review"/>
          <xsd:enumeration value="Go-live | with Agilisys"/>
          <xsd:enumeration value="Go-live ready"/>
        </xsd:restriction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f2f2f-5c2e-4c01-9d35-7b2c1c66ede4" elementFormDefault="qualified">
    <xsd:import namespace="http://schemas.microsoft.com/office/2006/documentManagement/types"/>
    <xsd:import namespace="http://schemas.microsoft.com/office/infopath/2007/PartnerControls"/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5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7" nillable="true" ma:taxonomy="true" ma:internalName="lcf76f155ced4ddcb4097134ff3c332f" ma:taxonomyFieldName="MediaServiceImageTags" ma:displayName="Image Tags" ma:readOnly="false" ma:fieldId="{5cf76f15-5ced-4ddc-b409-7134ff3c332f}" ma:taxonomyMulti="true" ma:sspId="b1a4238e-254e-4017-8aba-9415bdb640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49A63B3-A693-4EEF-88AE-F693D0ABC4A5}">
  <ds:schemaRefs>
    <ds:schemaRef ds:uri="http://schemas.microsoft.com/sharepoint/v3"/>
    <ds:schemaRef ds:uri="http://purl.org/dc/elements/1.1/"/>
    <ds:schemaRef ds:uri="39047337-3571-4092-8e5e-b1f7860c1a6b"/>
    <ds:schemaRef ds:uri="37a2e29f-7d85-476c-b4be-d639690a421f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dc3f2f2f-5c2e-4c01-9d35-7b2c1c66ede4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D0C4D72-2C25-4EEC-85B6-80A6F383571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910F4B-A618-4B57-83E7-7FF40AF14912}"/>
</file>

<file path=customXml/itemProps4.xml><?xml version="1.0" encoding="utf-8"?>
<ds:datastoreItem xmlns:ds="http://schemas.openxmlformats.org/officeDocument/2006/customXml" ds:itemID="{8B76538D-8C2E-4727-9164-3EA7950B81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7a2e29f-7d85-476c-b4be-d639690a421f"/>
    <ds:schemaRef ds:uri="39047337-3571-4092-8e5e-b1f7860c1a6b"/>
    <ds:schemaRef ds:uri="dc3f2f2f-5c2e-4c01-9d35-7b2c1c66ede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</Template>
  <TotalTime>374</TotalTime>
  <Words>354</Words>
  <Application>Microsoft Office PowerPoint</Application>
  <PresentationFormat>Custom</PresentationFormat>
  <Paragraphs>65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Helvetica</vt:lpstr>
      <vt:lpstr>Office Theme</vt:lpstr>
      <vt:lpstr>PowerPoint Presentation</vt:lpstr>
      <vt:lpstr>Background</vt:lpstr>
      <vt:lpstr>Projects</vt:lpstr>
      <vt:lpstr>Project Progress</vt:lpstr>
      <vt:lpstr>Implications of SPP</vt:lpstr>
      <vt:lpstr>Levelling Up Fund 3 Projects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Corbett, Lisa</dc:creator>
  <cp:lastModifiedBy>Bright, Peter</cp:lastModifiedBy>
  <cp:revision>17</cp:revision>
  <dcterms:created xsi:type="dcterms:W3CDTF">2020-10-08T16:42:40Z</dcterms:created>
  <dcterms:modified xsi:type="dcterms:W3CDTF">2024-03-28T11:51:05Z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opic">
    <vt:lpwstr>70;#Tools and Resources|f30e2b60-4437-4e21-b1c1-9f0fce0863ca</vt:lpwstr>
  </property>
  <property fmtid="{D5CDD505-2E9C-101B-9397-08002B2CF9AE}" pid="3" name="ContentTypeId">
    <vt:lpwstr>0x010100DB3F6531327AD84788919D7EBA40EDBE</vt:lpwstr>
  </property>
  <property fmtid="{D5CDD505-2E9C-101B-9397-08002B2CF9AE}" pid="4" name="Function">
    <vt:lpwstr>86;#Communications and Marketing|7d4cc325-81aa-47cf-94d8-2177b62d06d9</vt:lpwstr>
  </property>
  <property fmtid="{D5CDD505-2E9C-101B-9397-08002B2CF9AE}" pid="5" name="Bolton Document Type">
    <vt:lpwstr>95;#Templates|db1bba78-799d-4873-a494-686ebe9dc4a8</vt:lpwstr>
  </property>
  <property fmtid="{D5CDD505-2E9C-101B-9397-08002B2CF9AE}" pid="6" name="MediaServiceImageTags">
    <vt:lpwstr/>
  </property>
</Properties>
</file>